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Merriweather" pitchFamily="2" charset="77"/>
      <p:regular r:id="rId21"/>
      <p:bold r:id="rId22"/>
      <p:italic r:id="rId23"/>
      <p:boldItalic r:id="rId24"/>
    </p:embeddedFont>
    <p:embeddedFont>
      <p:font typeface="Roboto Condensed" panose="020F0502020204030204" pitchFamily="34" charset="0"/>
      <p:regular r:id="rId25"/>
      <p:bold r:id="rId26"/>
      <p:italic r:id="rId27"/>
      <p:boldItalic r:id="rId28"/>
    </p:embeddedFont>
    <p:embeddedFont>
      <p:font typeface="Roboto Condensed Light" panose="020F030202020403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09BDDDA-BF81-4D36-8997-8DD97E9B8DD9}">
  <a:tblStyle styleId="{A09BDDDA-BF81-4D36-8997-8DD97E9B8DD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37"/>
  </p:normalViewPr>
  <p:slideViewPr>
    <p:cSldViewPr snapToGrid="0">
      <p:cViewPr varScale="1">
        <p:scale>
          <a:sx n="120" d="100"/>
          <a:sy n="120" d="100"/>
        </p:scale>
        <p:origin x="20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351550" y="2654251"/>
            <a:ext cx="9694783" cy="2928283"/>
          </a:xfrm>
          <a:custGeom>
            <a:avLst/>
            <a:gdLst/>
            <a:ahLst/>
            <a:cxnLst/>
            <a:rect l="l" t="t" r="r" b="b"/>
            <a:pathLst>
              <a:path w="285750" h="86310" extrusionOk="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 flipH="1">
            <a:off x="-275344" y="2530011"/>
            <a:ext cx="8984239" cy="2747720"/>
          </a:xfrm>
          <a:custGeom>
            <a:avLst/>
            <a:gdLst/>
            <a:ahLst/>
            <a:cxnLst/>
            <a:rect l="l" t="t" r="r" b="b"/>
            <a:pathLst>
              <a:path w="264807" h="80988" extrusionOk="0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3808978" y="-175575"/>
            <a:ext cx="5610455" cy="1689318"/>
          </a:xfrm>
          <a:custGeom>
            <a:avLst/>
            <a:gdLst/>
            <a:ahLst/>
            <a:cxnLst/>
            <a:rect l="l" t="t" r="r" b="b"/>
            <a:pathLst>
              <a:path w="165366" h="49792" extrusionOk="0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6120"/>
          <a:stretch/>
        </p:blipFill>
        <p:spPr>
          <a:xfrm>
            <a:off x="53675" y="760275"/>
            <a:ext cx="2065850" cy="449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 rot="4499280">
            <a:off x="2840470" y="76314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 rot="7199857">
            <a:off x="2571410" y="462187"/>
            <a:ext cx="430231" cy="43023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 rot="4499280">
            <a:off x="7651275" y="562800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rot="7200026">
            <a:off x="5169889" y="4090585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 rot="5400000">
            <a:off x="8430775" y="39273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 rot="5400000">
            <a:off x="4806200" y="671751"/>
            <a:ext cx="452400" cy="452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 rot="5400000">
            <a:off x="232800" y="164576"/>
            <a:ext cx="524100" cy="52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4415875" y="1421075"/>
            <a:ext cx="4014900" cy="11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title" idx="2"/>
          </p:nvPr>
        </p:nvSpPr>
        <p:spPr>
          <a:xfrm>
            <a:off x="2590450" y="1839698"/>
            <a:ext cx="13545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 rot="379">
            <a:off x="4415875" y="2498875"/>
            <a:ext cx="2719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/>
          <p:nvPr/>
        </p:nvSpPr>
        <p:spPr>
          <a:xfrm flipH="1">
            <a:off x="-841853" y="2654251"/>
            <a:ext cx="9694783" cy="2928283"/>
          </a:xfrm>
          <a:custGeom>
            <a:avLst/>
            <a:gdLst/>
            <a:ahLst/>
            <a:cxnLst/>
            <a:rect l="l" t="t" r="r" b="b"/>
            <a:pathLst>
              <a:path w="285750" h="86310" extrusionOk="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1"/>
          <p:cNvSpPr/>
          <p:nvPr/>
        </p:nvSpPr>
        <p:spPr>
          <a:xfrm flipH="1">
            <a:off x="-765647" y="2530011"/>
            <a:ext cx="8984239" cy="2747720"/>
          </a:xfrm>
          <a:custGeom>
            <a:avLst/>
            <a:gdLst/>
            <a:ahLst/>
            <a:cxnLst/>
            <a:rect l="l" t="t" r="r" b="b"/>
            <a:pathLst>
              <a:path w="264807" h="80988" extrusionOk="0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1"/>
          <p:cNvSpPr/>
          <p:nvPr/>
        </p:nvSpPr>
        <p:spPr>
          <a:xfrm flipH="1">
            <a:off x="4004475" y="-175575"/>
            <a:ext cx="5610455" cy="1689318"/>
          </a:xfrm>
          <a:custGeom>
            <a:avLst/>
            <a:gdLst/>
            <a:ahLst/>
            <a:cxnLst/>
            <a:rect l="l" t="t" r="r" b="b"/>
            <a:pathLst>
              <a:path w="165366" h="49792" extrusionOk="0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1"/>
          <p:cNvSpPr/>
          <p:nvPr/>
        </p:nvSpPr>
        <p:spPr>
          <a:xfrm rot="-8100000" flipH="1">
            <a:off x="6900350" y="486343"/>
            <a:ext cx="430204" cy="43020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1"/>
          <p:cNvSpPr/>
          <p:nvPr/>
        </p:nvSpPr>
        <p:spPr>
          <a:xfrm rot="-3599974" flipH="1">
            <a:off x="841468" y="3330875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1"/>
          <p:cNvSpPr/>
          <p:nvPr/>
        </p:nvSpPr>
        <p:spPr>
          <a:xfrm rot="-8100000" flipH="1">
            <a:off x="1482975" y="3521668"/>
            <a:ext cx="430204" cy="43020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1"/>
          <p:cNvSpPr/>
          <p:nvPr/>
        </p:nvSpPr>
        <p:spPr>
          <a:xfrm rot="-5400000" flipH="1">
            <a:off x="7932580" y="15137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1"/>
          <p:cNvSpPr/>
          <p:nvPr/>
        </p:nvSpPr>
        <p:spPr>
          <a:xfrm rot="-5400000" flipH="1">
            <a:off x="344680" y="540001"/>
            <a:ext cx="529800" cy="52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1"/>
          <p:cNvSpPr/>
          <p:nvPr/>
        </p:nvSpPr>
        <p:spPr>
          <a:xfrm rot="9899280" flipH="1">
            <a:off x="7651268" y="3768020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"/>
          <p:cNvSpPr/>
          <p:nvPr/>
        </p:nvSpPr>
        <p:spPr>
          <a:xfrm>
            <a:off x="1334463" y="2673501"/>
            <a:ext cx="9694783" cy="2928283"/>
          </a:xfrm>
          <a:custGeom>
            <a:avLst/>
            <a:gdLst/>
            <a:ahLst/>
            <a:cxnLst/>
            <a:rect l="l" t="t" r="r" b="b"/>
            <a:pathLst>
              <a:path w="285750" h="86310" extrusionOk="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2"/>
          <p:cNvSpPr/>
          <p:nvPr/>
        </p:nvSpPr>
        <p:spPr>
          <a:xfrm rot="10800000">
            <a:off x="-1140825" y="-348825"/>
            <a:ext cx="8984239" cy="2747720"/>
          </a:xfrm>
          <a:custGeom>
            <a:avLst/>
            <a:gdLst/>
            <a:ahLst/>
            <a:cxnLst/>
            <a:rect l="l" t="t" r="r" b="b"/>
            <a:pathLst>
              <a:path w="264807" h="80988" extrusionOk="0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2"/>
          <p:cNvSpPr/>
          <p:nvPr/>
        </p:nvSpPr>
        <p:spPr>
          <a:xfrm rot="10800000">
            <a:off x="3215355" y="3596307"/>
            <a:ext cx="6108620" cy="1689318"/>
          </a:xfrm>
          <a:custGeom>
            <a:avLst/>
            <a:gdLst/>
            <a:ahLst/>
            <a:cxnLst/>
            <a:rect l="l" t="t" r="r" b="b"/>
            <a:pathLst>
              <a:path w="165366" h="49792" extrusionOk="0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2"/>
          <p:cNvSpPr/>
          <p:nvPr/>
        </p:nvSpPr>
        <p:spPr>
          <a:xfrm rot="-4499280" flipH="1">
            <a:off x="7382274" y="243364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2"/>
          <p:cNvSpPr/>
          <p:nvPr/>
        </p:nvSpPr>
        <p:spPr>
          <a:xfrm rot="-7199857" flipH="1">
            <a:off x="7921817" y="629237"/>
            <a:ext cx="430231" cy="43023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2"/>
          <p:cNvSpPr/>
          <p:nvPr/>
        </p:nvSpPr>
        <p:spPr>
          <a:xfrm rot="-7200026" flipH="1">
            <a:off x="6797053" y="3320585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2"/>
          <p:cNvSpPr/>
          <p:nvPr/>
        </p:nvSpPr>
        <p:spPr>
          <a:xfrm rot="-5400000" flipH="1">
            <a:off x="299233" y="4026964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2"/>
          <p:cNvSpPr/>
          <p:nvPr/>
        </p:nvSpPr>
        <p:spPr>
          <a:xfrm rot="-5400000" flipH="1">
            <a:off x="113008" y="1723876"/>
            <a:ext cx="524100" cy="52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-158325" y="3406783"/>
            <a:ext cx="10087689" cy="2793639"/>
          </a:xfrm>
          <a:custGeom>
            <a:avLst/>
            <a:gdLst/>
            <a:ahLst/>
            <a:cxnLst/>
            <a:rect l="l" t="t" r="r" b="b"/>
            <a:pathLst>
              <a:path w="285750" h="86310" extrusionOk="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2176187" y="3424202"/>
            <a:ext cx="7366931" cy="2065801"/>
          </a:xfrm>
          <a:custGeom>
            <a:avLst/>
            <a:gdLst/>
            <a:ahLst/>
            <a:cxnLst/>
            <a:rect l="l" t="t" r="r" b="b"/>
            <a:pathLst>
              <a:path w="264807" h="80988" extrusionOk="0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-383750" y="-381300"/>
            <a:ext cx="5646009" cy="1692057"/>
          </a:xfrm>
          <a:custGeom>
            <a:avLst/>
            <a:gdLst/>
            <a:ahLst/>
            <a:cxnLst/>
            <a:rect l="l" t="t" r="r" b="b"/>
            <a:pathLst>
              <a:path w="165366" h="49792" extrusionOk="0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/>
          <p:nvPr/>
        </p:nvSpPr>
        <p:spPr>
          <a:xfrm rot="10800000" flipH="1">
            <a:off x="7979336" y="355903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/>
          <p:nvPr/>
        </p:nvSpPr>
        <p:spPr>
          <a:xfrm rot="-5400000" flipH="1">
            <a:off x="151341" y="4016633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/>
          <p:nvPr/>
        </p:nvSpPr>
        <p:spPr>
          <a:xfrm rot="-5400000" flipH="1">
            <a:off x="1575376" y="50714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"/>
          <p:cNvSpPr/>
          <p:nvPr/>
        </p:nvSpPr>
        <p:spPr>
          <a:xfrm rot="5400000" flipH="1">
            <a:off x="7779144" y="355906"/>
            <a:ext cx="430200" cy="4302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932275" y="3243950"/>
            <a:ext cx="1911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932275" y="3549298"/>
            <a:ext cx="19119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/>
          </p:nvPr>
        </p:nvSpPr>
        <p:spPr>
          <a:xfrm>
            <a:off x="3616000" y="3243950"/>
            <a:ext cx="1911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3"/>
          </p:nvPr>
        </p:nvSpPr>
        <p:spPr>
          <a:xfrm>
            <a:off x="3616000" y="3549302"/>
            <a:ext cx="19119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4"/>
          </p:nvPr>
        </p:nvSpPr>
        <p:spPr>
          <a:xfrm>
            <a:off x="6299850" y="3243950"/>
            <a:ext cx="1911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5"/>
          </p:nvPr>
        </p:nvSpPr>
        <p:spPr>
          <a:xfrm>
            <a:off x="6299850" y="3549302"/>
            <a:ext cx="19119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1447875" y="3511451"/>
            <a:ext cx="9694783" cy="2928283"/>
          </a:xfrm>
          <a:custGeom>
            <a:avLst/>
            <a:gdLst/>
            <a:ahLst/>
            <a:cxnLst/>
            <a:rect l="l" t="t" r="r" b="b"/>
            <a:pathLst>
              <a:path w="285750" h="86310" extrusionOk="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3427721" y="3435239"/>
            <a:ext cx="7080277" cy="2165417"/>
          </a:xfrm>
          <a:custGeom>
            <a:avLst/>
            <a:gdLst/>
            <a:ahLst/>
            <a:cxnLst/>
            <a:rect l="l" t="t" r="r" b="b"/>
            <a:pathLst>
              <a:path w="264807" h="80988" extrusionOk="0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-656350" y="-556575"/>
            <a:ext cx="5610455" cy="1689318"/>
          </a:xfrm>
          <a:custGeom>
            <a:avLst/>
            <a:gdLst/>
            <a:ahLst/>
            <a:cxnLst/>
            <a:rect l="l" t="t" r="r" b="b"/>
            <a:pathLst>
              <a:path w="165366" h="49792" extrusionOk="0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5400000" flipH="1">
            <a:off x="8432819" y="1487702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-8100000" flipH="1">
            <a:off x="8568126" y="2052443"/>
            <a:ext cx="430204" cy="43020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 rot="-5400000" flipH="1">
            <a:off x="-205895" y="73540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899280" flipH="1">
            <a:off x="7868193" y="-44118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8538127" y="3152076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/>
          <p:nvPr/>
        </p:nvSpPr>
        <p:spPr>
          <a:xfrm>
            <a:off x="486650" y="2806651"/>
            <a:ext cx="9694783" cy="2928283"/>
          </a:xfrm>
          <a:custGeom>
            <a:avLst/>
            <a:gdLst/>
            <a:ahLst/>
            <a:cxnLst/>
            <a:rect l="l" t="t" r="r" b="b"/>
            <a:pathLst>
              <a:path w="285750" h="86310" extrusionOk="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/>
          <p:nvPr/>
        </p:nvSpPr>
        <p:spPr>
          <a:xfrm rot="10800000">
            <a:off x="-428788" y="-303952"/>
            <a:ext cx="8402988" cy="2569952"/>
          </a:xfrm>
          <a:custGeom>
            <a:avLst/>
            <a:gdLst/>
            <a:ahLst/>
            <a:cxnLst/>
            <a:rect l="l" t="t" r="r" b="b"/>
            <a:pathLst>
              <a:path w="264807" h="80988" extrusionOk="0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"/>
          <p:cNvSpPr/>
          <p:nvPr/>
        </p:nvSpPr>
        <p:spPr>
          <a:xfrm rot="10800000">
            <a:off x="3225794" y="3611105"/>
            <a:ext cx="6041233" cy="1819026"/>
          </a:xfrm>
          <a:custGeom>
            <a:avLst/>
            <a:gdLst/>
            <a:ahLst/>
            <a:cxnLst/>
            <a:rect l="l" t="t" r="r" b="b"/>
            <a:pathLst>
              <a:path w="165366" h="49792" extrusionOk="0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"/>
          <p:cNvSpPr/>
          <p:nvPr/>
        </p:nvSpPr>
        <p:spPr>
          <a:xfrm rot="-2700000" flipH="1">
            <a:off x="7848054" y="309647"/>
            <a:ext cx="700884" cy="70088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"/>
          <p:cNvSpPr/>
          <p:nvPr/>
        </p:nvSpPr>
        <p:spPr>
          <a:xfrm rot="-5400000" flipH="1">
            <a:off x="8208106" y="864049"/>
            <a:ext cx="430200" cy="4302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"/>
          <p:cNvSpPr/>
          <p:nvPr/>
        </p:nvSpPr>
        <p:spPr>
          <a:xfrm rot="3599974" flipH="1">
            <a:off x="4694842" y="189657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"/>
          <p:cNvSpPr/>
          <p:nvPr/>
        </p:nvSpPr>
        <p:spPr>
          <a:xfrm rot="-7200026" flipH="1">
            <a:off x="-369668" y="3304310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"/>
          <p:cNvSpPr/>
          <p:nvPr/>
        </p:nvSpPr>
        <p:spPr>
          <a:xfrm rot="-5400000" flipH="1">
            <a:off x="1961605" y="4662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"/>
          <p:cNvSpPr/>
          <p:nvPr/>
        </p:nvSpPr>
        <p:spPr>
          <a:xfrm rot="-5400000" flipH="1">
            <a:off x="8395927" y="3070238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296168">
            <a:off x="309663" y="1737268"/>
            <a:ext cx="2043522" cy="293866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2871700" y="1294250"/>
            <a:ext cx="4977000" cy="23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/>
          <p:nvPr/>
        </p:nvSpPr>
        <p:spPr>
          <a:xfrm>
            <a:off x="-275351" y="-176526"/>
            <a:ext cx="8004869" cy="1673226"/>
          </a:xfrm>
          <a:custGeom>
            <a:avLst/>
            <a:gdLst/>
            <a:ahLst/>
            <a:cxnLst/>
            <a:rect l="l" t="t" r="r" b="b"/>
            <a:pathLst>
              <a:path w="51071" h="10675" extrusionOk="0">
                <a:moveTo>
                  <a:pt x="1" y="1"/>
                </a:moveTo>
                <a:lnTo>
                  <a:pt x="1" y="10675"/>
                </a:lnTo>
                <a:cubicBezTo>
                  <a:pt x="16879" y="5838"/>
                  <a:pt x="33958" y="2803"/>
                  <a:pt x="51071" y="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6"/>
          <p:cNvSpPr/>
          <p:nvPr/>
        </p:nvSpPr>
        <p:spPr>
          <a:xfrm>
            <a:off x="-275350" y="2654251"/>
            <a:ext cx="9694783" cy="2928283"/>
          </a:xfrm>
          <a:custGeom>
            <a:avLst/>
            <a:gdLst/>
            <a:ahLst/>
            <a:cxnLst/>
            <a:rect l="l" t="t" r="r" b="b"/>
            <a:pathLst>
              <a:path w="285750" h="86310" extrusionOk="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358988" y="2530011"/>
            <a:ext cx="8984239" cy="2747720"/>
          </a:xfrm>
          <a:custGeom>
            <a:avLst/>
            <a:gdLst/>
            <a:ahLst/>
            <a:cxnLst/>
            <a:rect l="l" t="t" r="r" b="b"/>
            <a:pathLst>
              <a:path w="264807" h="80988" extrusionOk="0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900001">
            <a:off x="6803025" y="3165700"/>
            <a:ext cx="1832950" cy="212845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"/>
          <p:cNvSpPr/>
          <p:nvPr/>
        </p:nvSpPr>
        <p:spPr>
          <a:xfrm rot="-5400000" flipH="1">
            <a:off x="7523751" y="162227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"/>
          <p:cNvSpPr/>
          <p:nvPr/>
        </p:nvSpPr>
        <p:spPr>
          <a:xfrm rot="-8100000" flipH="1">
            <a:off x="8114308" y="434993"/>
            <a:ext cx="430204" cy="43020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/>
          <p:nvPr/>
        </p:nvSpPr>
        <p:spPr>
          <a:xfrm rot="8100000" flipH="1">
            <a:off x="188980" y="705080"/>
            <a:ext cx="700884" cy="70088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6"/>
          <p:cNvSpPr/>
          <p:nvPr/>
        </p:nvSpPr>
        <p:spPr>
          <a:xfrm rot="-7200026" flipH="1">
            <a:off x="406507" y="4182885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6"/>
          <p:cNvSpPr/>
          <p:nvPr/>
        </p:nvSpPr>
        <p:spPr>
          <a:xfrm rot="-5400000" flipH="1">
            <a:off x="4158005" y="20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6"/>
          <p:cNvSpPr/>
          <p:nvPr/>
        </p:nvSpPr>
        <p:spPr>
          <a:xfrm rot="-5400000" flipH="1">
            <a:off x="2208577" y="3984826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3883375" y="1314950"/>
            <a:ext cx="41148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subTitle" idx="1"/>
          </p:nvPr>
        </p:nvSpPr>
        <p:spPr>
          <a:xfrm>
            <a:off x="3883375" y="2169350"/>
            <a:ext cx="4114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/>
          <p:cNvSpPr/>
          <p:nvPr/>
        </p:nvSpPr>
        <p:spPr>
          <a:xfrm>
            <a:off x="1598524" y="2720300"/>
            <a:ext cx="8858964" cy="3037249"/>
          </a:xfrm>
          <a:custGeom>
            <a:avLst/>
            <a:gdLst/>
            <a:ahLst/>
            <a:cxnLst/>
            <a:rect l="l" t="t" r="r" b="b"/>
            <a:pathLst>
              <a:path w="285750" h="86310" extrusionOk="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"/>
          <p:cNvSpPr/>
          <p:nvPr/>
        </p:nvSpPr>
        <p:spPr>
          <a:xfrm rot="10800000">
            <a:off x="2896829" y="3554679"/>
            <a:ext cx="6725022" cy="1886743"/>
          </a:xfrm>
          <a:custGeom>
            <a:avLst/>
            <a:gdLst/>
            <a:ahLst/>
            <a:cxnLst/>
            <a:rect l="l" t="t" r="r" b="b"/>
            <a:pathLst>
              <a:path w="165366" h="49792" extrusionOk="0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"/>
          <p:cNvSpPr/>
          <p:nvPr/>
        </p:nvSpPr>
        <p:spPr>
          <a:xfrm>
            <a:off x="-386150" y="-219950"/>
            <a:ext cx="4688953" cy="1193265"/>
          </a:xfrm>
          <a:custGeom>
            <a:avLst/>
            <a:gdLst/>
            <a:ahLst/>
            <a:cxnLst/>
            <a:rect l="l" t="t" r="r" b="b"/>
            <a:pathLst>
              <a:path w="165366" h="49792" extrusionOk="0">
                <a:moveTo>
                  <a:pt x="0" y="0"/>
                </a:moveTo>
                <a:lnTo>
                  <a:pt x="0" y="49792"/>
                </a:lnTo>
                <a:cubicBezTo>
                  <a:pt x="13656" y="42720"/>
                  <a:pt x="27944" y="37207"/>
                  <a:pt x="42743" y="33730"/>
                </a:cubicBezTo>
                <a:cubicBezTo>
                  <a:pt x="63091" y="28944"/>
                  <a:pt x="83999" y="28039"/>
                  <a:pt x="104668" y="25396"/>
                </a:cubicBezTo>
                <a:cubicBezTo>
                  <a:pt x="118920" y="23586"/>
                  <a:pt x="133314" y="20860"/>
                  <a:pt x="146256" y="14049"/>
                </a:cubicBezTo>
                <a:cubicBezTo>
                  <a:pt x="153245" y="10382"/>
                  <a:pt x="159615" y="5596"/>
                  <a:pt x="16536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/>
          <p:nvPr/>
        </p:nvSpPr>
        <p:spPr>
          <a:xfrm rot="5400000">
            <a:off x="8080412" y="779308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7"/>
          <p:cNvSpPr/>
          <p:nvPr/>
        </p:nvSpPr>
        <p:spPr>
          <a:xfrm rot="-5400000" flipH="1">
            <a:off x="-289370" y="40840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/>
          <p:nvPr/>
        </p:nvSpPr>
        <p:spPr>
          <a:xfrm rot="-5400000" flipH="1">
            <a:off x="6134027" y="3438776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1"/>
          </p:nvPr>
        </p:nvSpPr>
        <p:spPr>
          <a:xfrm>
            <a:off x="720000" y="1793475"/>
            <a:ext cx="3764700" cy="28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050"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2"/>
          </p:nvPr>
        </p:nvSpPr>
        <p:spPr>
          <a:xfrm>
            <a:off x="4666075" y="1793475"/>
            <a:ext cx="3764700" cy="28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050"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/>
          <p:nvPr/>
        </p:nvSpPr>
        <p:spPr>
          <a:xfrm rot="10800000">
            <a:off x="-371571" y="-257452"/>
            <a:ext cx="6091223" cy="1862926"/>
          </a:xfrm>
          <a:custGeom>
            <a:avLst/>
            <a:gdLst/>
            <a:ahLst/>
            <a:cxnLst/>
            <a:rect l="l" t="t" r="r" b="b"/>
            <a:pathLst>
              <a:path w="264807" h="80988" extrusionOk="0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8"/>
          <p:cNvSpPr/>
          <p:nvPr/>
        </p:nvSpPr>
        <p:spPr>
          <a:xfrm>
            <a:off x="105650" y="3568651"/>
            <a:ext cx="9694783" cy="2928283"/>
          </a:xfrm>
          <a:custGeom>
            <a:avLst/>
            <a:gdLst/>
            <a:ahLst/>
            <a:cxnLst/>
            <a:rect l="l" t="t" r="r" b="b"/>
            <a:pathLst>
              <a:path w="285750" h="86310" extrusionOk="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2758921" y="3507039"/>
            <a:ext cx="7080277" cy="2165417"/>
          </a:xfrm>
          <a:custGeom>
            <a:avLst/>
            <a:gdLst/>
            <a:ahLst/>
            <a:cxnLst/>
            <a:rect l="l" t="t" r="r" b="b"/>
            <a:pathLst>
              <a:path w="264807" h="80988" extrusionOk="0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8"/>
          <p:cNvSpPr/>
          <p:nvPr/>
        </p:nvSpPr>
        <p:spPr>
          <a:xfrm rot="5400000">
            <a:off x="1052912" y="189602"/>
            <a:ext cx="700800" cy="700800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8"/>
          <p:cNvSpPr/>
          <p:nvPr/>
        </p:nvSpPr>
        <p:spPr>
          <a:xfrm rot="8100000">
            <a:off x="732951" y="462368"/>
            <a:ext cx="430204" cy="43020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8"/>
          <p:cNvSpPr/>
          <p:nvPr/>
        </p:nvSpPr>
        <p:spPr>
          <a:xfrm rot="-9899280">
            <a:off x="8128098" y="110882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8"/>
          <p:cNvSpPr/>
          <p:nvPr/>
        </p:nvSpPr>
        <p:spPr>
          <a:xfrm rot="7200026">
            <a:off x="8623864" y="3277160"/>
            <a:ext cx="700791" cy="700791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8"/>
          <p:cNvGrpSpPr/>
          <p:nvPr/>
        </p:nvGrpSpPr>
        <p:grpSpPr>
          <a:xfrm rot="5400000">
            <a:off x="-812419" y="2982294"/>
            <a:ext cx="2549455" cy="0"/>
            <a:chOff x="7599725" y="1403925"/>
            <a:chExt cx="2549455" cy="0"/>
          </a:xfrm>
        </p:grpSpPr>
        <p:cxnSp>
          <p:nvCxnSpPr>
            <p:cNvPr id="92" name="Google Shape;92;p8"/>
            <p:cNvCxnSpPr/>
            <p:nvPr/>
          </p:nvCxnSpPr>
          <p:spPr>
            <a:xfrm>
              <a:off x="8257980" y="1403925"/>
              <a:ext cx="18912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93;p8"/>
            <p:cNvCxnSpPr/>
            <p:nvPr/>
          </p:nvCxnSpPr>
          <p:spPr>
            <a:xfrm>
              <a:off x="7599725" y="1403925"/>
              <a:ext cx="5418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1956085" y="1509725"/>
            <a:ext cx="22617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1955935" y="1778857"/>
            <a:ext cx="2261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 idx="2"/>
          </p:nvPr>
        </p:nvSpPr>
        <p:spPr>
          <a:xfrm rot="2604">
            <a:off x="4949283" y="2685439"/>
            <a:ext cx="7920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7" name="Google Shape;97;p8"/>
          <p:cNvSpPr txBox="1">
            <a:spLocks noGrp="1"/>
          </p:cNvSpPr>
          <p:nvPr>
            <p:ph type="title" idx="3"/>
          </p:nvPr>
        </p:nvSpPr>
        <p:spPr>
          <a:xfrm>
            <a:off x="4949307" y="3738727"/>
            <a:ext cx="7920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title" idx="4"/>
          </p:nvPr>
        </p:nvSpPr>
        <p:spPr>
          <a:xfrm>
            <a:off x="1112118" y="2685589"/>
            <a:ext cx="795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title" idx="5"/>
          </p:nvPr>
        </p:nvSpPr>
        <p:spPr>
          <a:xfrm>
            <a:off x="1956085" y="2563793"/>
            <a:ext cx="2261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6"/>
          </p:nvPr>
        </p:nvSpPr>
        <p:spPr>
          <a:xfrm>
            <a:off x="1955935" y="2835431"/>
            <a:ext cx="2261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8"/>
          <p:cNvSpPr txBox="1">
            <a:spLocks noGrp="1"/>
          </p:cNvSpPr>
          <p:nvPr>
            <p:ph type="title" idx="7"/>
          </p:nvPr>
        </p:nvSpPr>
        <p:spPr>
          <a:xfrm>
            <a:off x="5800404" y="1509725"/>
            <a:ext cx="22617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8"/>
          <p:cNvSpPr txBox="1">
            <a:spLocks noGrp="1"/>
          </p:cNvSpPr>
          <p:nvPr>
            <p:ph type="subTitle" idx="8"/>
          </p:nvPr>
        </p:nvSpPr>
        <p:spPr>
          <a:xfrm>
            <a:off x="5800262" y="1778857"/>
            <a:ext cx="2261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title" idx="9"/>
          </p:nvPr>
        </p:nvSpPr>
        <p:spPr>
          <a:xfrm>
            <a:off x="5800401" y="3621434"/>
            <a:ext cx="2261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" name="Google Shape;104;p8"/>
          <p:cNvSpPr txBox="1">
            <a:spLocks noGrp="1"/>
          </p:cNvSpPr>
          <p:nvPr>
            <p:ph type="subTitle" idx="13"/>
          </p:nvPr>
        </p:nvSpPr>
        <p:spPr>
          <a:xfrm>
            <a:off x="5800262" y="3895898"/>
            <a:ext cx="2261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8"/>
          <p:cNvSpPr txBox="1">
            <a:spLocks noGrp="1"/>
          </p:cNvSpPr>
          <p:nvPr>
            <p:ph type="title" idx="14"/>
          </p:nvPr>
        </p:nvSpPr>
        <p:spPr>
          <a:xfrm>
            <a:off x="5800401" y="2563793"/>
            <a:ext cx="2261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8"/>
          <p:cNvSpPr txBox="1">
            <a:spLocks noGrp="1"/>
          </p:cNvSpPr>
          <p:nvPr>
            <p:ph type="subTitle" idx="15"/>
          </p:nvPr>
        </p:nvSpPr>
        <p:spPr>
          <a:xfrm>
            <a:off x="5800262" y="2835431"/>
            <a:ext cx="22617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8"/>
          <p:cNvSpPr txBox="1">
            <a:spLocks noGrp="1"/>
          </p:cNvSpPr>
          <p:nvPr>
            <p:ph type="title" idx="16"/>
          </p:nvPr>
        </p:nvSpPr>
        <p:spPr>
          <a:xfrm>
            <a:off x="1956085" y="3621434"/>
            <a:ext cx="2261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8"/>
          <p:cNvSpPr txBox="1">
            <a:spLocks noGrp="1"/>
          </p:cNvSpPr>
          <p:nvPr>
            <p:ph type="subTitle" idx="17"/>
          </p:nvPr>
        </p:nvSpPr>
        <p:spPr>
          <a:xfrm>
            <a:off x="1955935" y="3895898"/>
            <a:ext cx="2261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8"/>
          <p:cNvSpPr txBox="1">
            <a:spLocks noGrp="1"/>
          </p:cNvSpPr>
          <p:nvPr>
            <p:ph type="title" idx="18"/>
          </p:nvPr>
        </p:nvSpPr>
        <p:spPr>
          <a:xfrm rot="2603">
            <a:off x="4949110" y="1632602"/>
            <a:ext cx="7923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0" name="Google Shape;110;p8"/>
          <p:cNvSpPr txBox="1">
            <a:spLocks noGrp="1"/>
          </p:cNvSpPr>
          <p:nvPr>
            <p:ph type="title" idx="19"/>
          </p:nvPr>
        </p:nvSpPr>
        <p:spPr>
          <a:xfrm rot="1302">
            <a:off x="1110710" y="1632452"/>
            <a:ext cx="7920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title" idx="20"/>
          </p:nvPr>
        </p:nvSpPr>
        <p:spPr>
          <a:xfrm rot="1296">
            <a:off x="1111921" y="3738727"/>
            <a:ext cx="795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4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/>
          <p:nvPr/>
        </p:nvSpPr>
        <p:spPr>
          <a:xfrm rot="10800000" flipH="1">
            <a:off x="3274930" y="-321900"/>
            <a:ext cx="6512928" cy="1991900"/>
          </a:xfrm>
          <a:custGeom>
            <a:avLst/>
            <a:gdLst/>
            <a:ahLst/>
            <a:cxnLst/>
            <a:rect l="l" t="t" r="r" b="b"/>
            <a:pathLst>
              <a:path w="264807" h="80988" extrusionOk="0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dk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9"/>
          <p:cNvSpPr/>
          <p:nvPr/>
        </p:nvSpPr>
        <p:spPr>
          <a:xfrm flipH="1">
            <a:off x="-398551" y="3534000"/>
            <a:ext cx="7543800" cy="2928283"/>
          </a:xfrm>
          <a:custGeom>
            <a:avLst/>
            <a:gdLst/>
            <a:ahLst/>
            <a:cxnLst/>
            <a:rect l="l" t="t" r="r" b="b"/>
            <a:pathLst>
              <a:path w="285750" h="86310" extrusionOk="0">
                <a:moveTo>
                  <a:pt x="285750" y="1"/>
                </a:moveTo>
                <a:cubicBezTo>
                  <a:pt x="276237" y="10300"/>
                  <a:pt x="264093" y="19396"/>
                  <a:pt x="247721" y="25528"/>
                </a:cubicBezTo>
                <a:cubicBezTo>
                  <a:pt x="217742" y="36767"/>
                  <a:pt x="180284" y="35708"/>
                  <a:pt x="145506" y="38696"/>
                </a:cubicBezTo>
                <a:cubicBezTo>
                  <a:pt x="92940" y="43220"/>
                  <a:pt x="43767" y="57686"/>
                  <a:pt x="0" y="76224"/>
                </a:cubicBezTo>
                <a:lnTo>
                  <a:pt x="0" y="86309"/>
                </a:lnTo>
                <a:lnTo>
                  <a:pt x="20943" y="86309"/>
                </a:lnTo>
                <a:cubicBezTo>
                  <a:pt x="40231" y="77379"/>
                  <a:pt x="61043" y="73307"/>
                  <a:pt x="81701" y="70474"/>
                </a:cubicBezTo>
                <a:cubicBezTo>
                  <a:pt x="116562" y="65664"/>
                  <a:pt x="151852" y="64009"/>
                  <a:pt x="186178" y="55293"/>
                </a:cubicBezTo>
                <a:cubicBezTo>
                  <a:pt x="197168" y="52495"/>
                  <a:pt x="207990" y="48995"/>
                  <a:pt x="218623" y="44840"/>
                </a:cubicBezTo>
                <a:lnTo>
                  <a:pt x="218670" y="44804"/>
                </a:lnTo>
                <a:cubicBezTo>
                  <a:pt x="218670" y="44804"/>
                  <a:pt x="220790" y="44006"/>
                  <a:pt x="224338" y="42542"/>
                </a:cubicBezTo>
                <a:cubicBezTo>
                  <a:pt x="224564" y="42447"/>
                  <a:pt x="224790" y="42351"/>
                  <a:pt x="225016" y="42256"/>
                </a:cubicBezTo>
                <a:cubicBezTo>
                  <a:pt x="225171" y="42196"/>
                  <a:pt x="225326" y="42125"/>
                  <a:pt x="225492" y="42066"/>
                </a:cubicBezTo>
                <a:cubicBezTo>
                  <a:pt x="225885" y="41899"/>
                  <a:pt x="226302" y="41720"/>
                  <a:pt x="226731" y="41542"/>
                </a:cubicBezTo>
                <a:cubicBezTo>
                  <a:pt x="226981" y="41434"/>
                  <a:pt x="227231" y="41327"/>
                  <a:pt x="227481" y="41220"/>
                </a:cubicBezTo>
                <a:cubicBezTo>
                  <a:pt x="227493" y="41220"/>
                  <a:pt x="227505" y="41208"/>
                  <a:pt x="227517" y="41208"/>
                </a:cubicBezTo>
                <a:cubicBezTo>
                  <a:pt x="235577" y="37755"/>
                  <a:pt x="243530" y="33934"/>
                  <a:pt x="251365" y="29790"/>
                </a:cubicBezTo>
                <a:cubicBezTo>
                  <a:pt x="251389" y="29766"/>
                  <a:pt x="251412" y="29766"/>
                  <a:pt x="251436" y="29743"/>
                </a:cubicBezTo>
                <a:cubicBezTo>
                  <a:pt x="263878" y="23063"/>
                  <a:pt x="277118" y="14598"/>
                  <a:pt x="285750" y="5323"/>
                </a:cubicBezTo>
                <a:lnTo>
                  <a:pt x="285750" y="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9"/>
          <p:cNvSpPr/>
          <p:nvPr/>
        </p:nvSpPr>
        <p:spPr>
          <a:xfrm flipH="1">
            <a:off x="-369545" y="3548599"/>
            <a:ext cx="6076659" cy="2165417"/>
          </a:xfrm>
          <a:custGeom>
            <a:avLst/>
            <a:gdLst/>
            <a:ahLst/>
            <a:cxnLst/>
            <a:rect l="l" t="t" r="r" b="b"/>
            <a:pathLst>
              <a:path w="264807" h="80988" extrusionOk="0">
                <a:moveTo>
                  <a:pt x="264807" y="1"/>
                </a:moveTo>
                <a:cubicBezTo>
                  <a:pt x="256175" y="9276"/>
                  <a:pt x="242947" y="17741"/>
                  <a:pt x="230493" y="24421"/>
                </a:cubicBezTo>
                <a:cubicBezTo>
                  <a:pt x="230469" y="24444"/>
                  <a:pt x="230446" y="24456"/>
                  <a:pt x="230422" y="24468"/>
                </a:cubicBezTo>
                <a:cubicBezTo>
                  <a:pt x="222587" y="28612"/>
                  <a:pt x="214634" y="32433"/>
                  <a:pt x="206574" y="35886"/>
                </a:cubicBezTo>
                <a:cubicBezTo>
                  <a:pt x="206562" y="35886"/>
                  <a:pt x="206550" y="35898"/>
                  <a:pt x="206538" y="35898"/>
                </a:cubicBezTo>
                <a:cubicBezTo>
                  <a:pt x="206288" y="36005"/>
                  <a:pt x="206038" y="36112"/>
                  <a:pt x="205788" y="36220"/>
                </a:cubicBezTo>
                <a:cubicBezTo>
                  <a:pt x="205359" y="36398"/>
                  <a:pt x="204942" y="36577"/>
                  <a:pt x="204549" y="36744"/>
                </a:cubicBezTo>
                <a:cubicBezTo>
                  <a:pt x="204383" y="36803"/>
                  <a:pt x="204228" y="36874"/>
                  <a:pt x="204073" y="36934"/>
                </a:cubicBezTo>
                <a:cubicBezTo>
                  <a:pt x="203847" y="37029"/>
                  <a:pt x="203621" y="37125"/>
                  <a:pt x="203395" y="37220"/>
                </a:cubicBezTo>
                <a:cubicBezTo>
                  <a:pt x="199847" y="38684"/>
                  <a:pt x="197727" y="39482"/>
                  <a:pt x="197727" y="39482"/>
                </a:cubicBezTo>
                <a:lnTo>
                  <a:pt x="197680" y="39518"/>
                </a:lnTo>
                <a:cubicBezTo>
                  <a:pt x="187047" y="43673"/>
                  <a:pt x="176225" y="47173"/>
                  <a:pt x="165235" y="49971"/>
                </a:cubicBezTo>
                <a:cubicBezTo>
                  <a:pt x="130909" y="58687"/>
                  <a:pt x="95619" y="60342"/>
                  <a:pt x="60758" y="65152"/>
                </a:cubicBezTo>
                <a:cubicBezTo>
                  <a:pt x="40100" y="67985"/>
                  <a:pt x="19288" y="72045"/>
                  <a:pt x="0" y="80987"/>
                </a:cubicBezTo>
                <a:lnTo>
                  <a:pt x="264807" y="80987"/>
                </a:lnTo>
                <a:lnTo>
                  <a:pt x="26480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9"/>
          <p:cNvSpPr/>
          <p:nvPr/>
        </p:nvSpPr>
        <p:spPr>
          <a:xfrm rot="4499280" flipH="1">
            <a:off x="739862" y="327108"/>
            <a:ext cx="700714" cy="70071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9"/>
          <p:cNvSpPr/>
          <p:nvPr/>
        </p:nvSpPr>
        <p:spPr>
          <a:xfrm rot="8100000" flipH="1">
            <a:off x="1169523" y="587311"/>
            <a:ext cx="430204" cy="430204"/>
          </a:xfrm>
          <a:prstGeom prst="ellipse">
            <a:avLst/>
          </a:prstGeom>
          <a:gradFill>
            <a:gsLst>
              <a:gs pos="0">
                <a:srgbClr val="A14186"/>
              </a:gs>
              <a:gs pos="5000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9"/>
          <p:cNvSpPr/>
          <p:nvPr/>
        </p:nvSpPr>
        <p:spPr>
          <a:xfrm rot="-5400000" flipH="1">
            <a:off x="8798130" y="3150027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/>
          <p:nvPr/>
        </p:nvSpPr>
        <p:spPr>
          <a:xfrm rot="-5400000" flipH="1">
            <a:off x="7425352" y="432376"/>
            <a:ext cx="490200" cy="4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/>
          <p:cNvSpPr txBox="1">
            <a:spLocks noGrp="1"/>
          </p:cNvSpPr>
          <p:nvPr>
            <p:ph type="title"/>
          </p:nvPr>
        </p:nvSpPr>
        <p:spPr>
          <a:xfrm>
            <a:off x="5946575" y="540000"/>
            <a:ext cx="24840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erriweather"/>
              <a:buNone/>
              <a:defRPr sz="35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erriweather"/>
              <a:buNone/>
              <a:defRPr sz="35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erriweather"/>
              <a:buNone/>
              <a:defRPr sz="35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erriweather"/>
              <a:buNone/>
              <a:defRPr sz="35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erriweather"/>
              <a:buNone/>
              <a:defRPr sz="35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erriweather"/>
              <a:buNone/>
              <a:defRPr sz="35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erriweather"/>
              <a:buNone/>
              <a:defRPr sz="35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erriweather"/>
              <a:buNone/>
              <a:defRPr sz="35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erriweather"/>
              <a:buNone/>
              <a:defRPr sz="35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●"/>
              <a:defRPr sz="14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○"/>
              <a:defRPr sz="14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■"/>
              <a:defRPr sz="14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●"/>
              <a:defRPr sz="14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○"/>
              <a:defRPr sz="14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■"/>
              <a:defRPr sz="14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●"/>
              <a:defRPr sz="14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○"/>
              <a:defRPr sz="14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Condensed"/>
              <a:buChar char="■"/>
              <a:defRPr sz="14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wine-splash-collection-with-isolated-realistic-images-red-wine-bottles-bunch-grapes-glasses-illustration_6852160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hyperlink" Target="https://www.freepik.com/free-photo/glass-wine-corkscrew-copy-space_5026904.htm/?utm_source=slidesgo_template&amp;utm_medium=referral-link&amp;utm_campaign=sg_resources&amp;utm_content=freepik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"/>
          <p:cNvSpPr txBox="1">
            <a:spLocks noGrp="1"/>
          </p:cNvSpPr>
          <p:nvPr>
            <p:ph type="title"/>
          </p:nvPr>
        </p:nvSpPr>
        <p:spPr>
          <a:xfrm>
            <a:off x="4415875" y="1421075"/>
            <a:ext cx="4014900" cy="11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2"/>
          </p:nvPr>
        </p:nvSpPr>
        <p:spPr>
          <a:xfrm>
            <a:off x="2590450" y="1839698"/>
            <a:ext cx="13545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1"/>
          </p:nvPr>
        </p:nvSpPr>
        <p:spPr>
          <a:xfrm rot="379">
            <a:off x="4415875" y="2498875"/>
            <a:ext cx="2719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150" name="Google Shape;150;p13" descr="A logo of a wine bottle and a glas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5470" y="-193964"/>
            <a:ext cx="9734269" cy="5657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"/>
          <p:cNvSpPr/>
          <p:nvPr/>
        </p:nvSpPr>
        <p:spPr>
          <a:xfrm rot="5400000">
            <a:off x="4931311" y="15151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2"/>
          <p:cNvSpPr/>
          <p:nvPr/>
        </p:nvSpPr>
        <p:spPr>
          <a:xfrm rot="5400000">
            <a:off x="1092711" y="15151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2"/>
          <p:cNvSpPr txBox="1">
            <a:spLocks noGrp="1"/>
          </p:cNvSpPr>
          <p:nvPr>
            <p:ph type="title"/>
          </p:nvPr>
        </p:nvSpPr>
        <p:spPr>
          <a:xfrm>
            <a:off x="2100965" y="1481694"/>
            <a:ext cx="3117187" cy="894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Wine Discovery</a:t>
            </a:r>
            <a:br>
              <a:rPr lang="en-US" b="1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b="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2"/>
          <p:cNvSpPr txBox="1">
            <a:spLocks noGrp="1"/>
          </p:cNvSpPr>
          <p:nvPr>
            <p:ph type="subTitle" idx="1"/>
          </p:nvPr>
        </p:nvSpPr>
        <p:spPr>
          <a:xfrm>
            <a:off x="1796591" y="1786062"/>
            <a:ext cx="3152293" cy="211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b="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Explore an extensive wine catalog featuring diverse regions, varietals, and price ranges.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b="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Use search and filter tools to find wines based on your preferences.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b="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Discover new favorites by reading tasting notes, ratings, and reviews.</a:t>
            </a:r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Features for consumers</a:t>
            </a:r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19"/>
          </p:nvPr>
        </p:nvSpPr>
        <p:spPr>
          <a:xfrm rot="1302">
            <a:off x="1110710" y="1632452"/>
            <a:ext cx="7920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title" idx="18"/>
          </p:nvPr>
        </p:nvSpPr>
        <p:spPr>
          <a:xfrm rot="2603">
            <a:off x="4949110" y="1632602"/>
            <a:ext cx="7923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02</a:t>
            </a:r>
            <a:endParaRPr/>
          </a:p>
        </p:txBody>
      </p:sp>
      <p:pic>
        <p:nvPicPr>
          <p:cNvPr id="241" name="Google Shape;241;p22" descr="A logo of a wine bottle and a glas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026" y="0"/>
            <a:ext cx="1311797" cy="1106068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" name="Google Shape;242;p22"/>
          <p:cNvSpPr txBox="1"/>
          <p:nvPr/>
        </p:nvSpPr>
        <p:spPr>
          <a:xfrm>
            <a:off x="6066358" y="1848070"/>
            <a:ext cx="3049592" cy="74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"/>
              <a:buNone/>
            </a:pPr>
            <a:r>
              <a:rPr lang="en-US" sz="2000" b="1" i="0" u="none" strike="noStrike" cap="non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Ordering &amp; Delivery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"/>
              <a:buNone/>
            </a:pPr>
            <a:br>
              <a:rPr lang="en-US" sz="2000" b="0" i="0" u="none" strike="noStrike" cap="non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"/>
              <a:buNone/>
            </a:pPr>
            <a:br>
              <a:rPr lang="en-US" sz="2000" b="0" i="0" u="none" strike="noStrike" cap="non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2"/>
          <p:cNvSpPr txBox="1"/>
          <p:nvPr/>
        </p:nvSpPr>
        <p:spPr>
          <a:xfrm>
            <a:off x="5726871" y="1778856"/>
            <a:ext cx="2880360" cy="199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Place orders directly from the app and choose your preferred delivery or pickup option.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Enjoy seamless ordering and delivery options directly from the app.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Track your orders and receive notifications on delivery status. </a:t>
            </a:r>
            <a:endParaRPr sz="1400" b="0" i="0" u="none" strike="noStrike" cap="none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/>
          <p:nvPr/>
        </p:nvSpPr>
        <p:spPr>
          <a:xfrm rot="5400000">
            <a:off x="1092711" y="15151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3"/>
          <p:cNvSpPr txBox="1">
            <a:spLocks noGrp="1"/>
          </p:cNvSpPr>
          <p:nvPr>
            <p:ph type="title"/>
          </p:nvPr>
        </p:nvSpPr>
        <p:spPr>
          <a:xfrm>
            <a:off x="1938598" y="1650938"/>
            <a:ext cx="3117187" cy="894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Connect with Wineries (to do )</a:t>
            </a:r>
            <a:br>
              <a:rPr lang="en-US" b="1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b="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b="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b="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3"/>
          <p:cNvSpPr txBox="1">
            <a:spLocks noGrp="1"/>
          </p:cNvSpPr>
          <p:nvPr>
            <p:ph type="subTitle" idx="1"/>
          </p:nvPr>
        </p:nvSpPr>
        <p:spPr>
          <a:xfrm>
            <a:off x="1815118" y="1831269"/>
            <a:ext cx="3364145" cy="211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b="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Follow your favorite wineries and stay updated on their latest releases and events.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b="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Engage with winemakers, ask questions, and participate in virtual tastings and events.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b="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Receive personalized recommendations based on your preferences and purchase history.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/>
            </a:b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3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Features for consumers</a:t>
            </a:r>
            <a:endParaRPr/>
          </a:p>
        </p:txBody>
      </p:sp>
      <p:sp>
        <p:nvSpPr>
          <p:cNvPr id="252" name="Google Shape;252;p23"/>
          <p:cNvSpPr txBox="1">
            <a:spLocks noGrp="1"/>
          </p:cNvSpPr>
          <p:nvPr>
            <p:ph type="title" idx="19"/>
          </p:nvPr>
        </p:nvSpPr>
        <p:spPr>
          <a:xfrm rot="1302">
            <a:off x="1110710" y="1632452"/>
            <a:ext cx="7920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03</a:t>
            </a:r>
            <a:endParaRPr/>
          </a:p>
        </p:txBody>
      </p:sp>
      <p:pic>
        <p:nvPicPr>
          <p:cNvPr id="253" name="Google Shape;253;p23" descr="A logo of a wine bottle and a glas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026" y="0"/>
            <a:ext cx="1311797" cy="110606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>
            <a:spLocks noGrp="1"/>
          </p:cNvSpPr>
          <p:nvPr>
            <p:ph type="title"/>
          </p:nvPr>
        </p:nvSpPr>
        <p:spPr>
          <a:xfrm>
            <a:off x="2871700" y="1294250"/>
            <a:ext cx="4977000" cy="23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Diagrams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25"/>
          <p:cNvCxnSpPr>
            <a:stCxn id="264" idx="3"/>
          </p:cNvCxnSpPr>
          <p:nvPr/>
        </p:nvCxnSpPr>
        <p:spPr>
          <a:xfrm rot="10800000" flipH="1">
            <a:off x="2675953" y="3192020"/>
            <a:ext cx="1231200" cy="3720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" name="Google Shape;265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Diagrams</a:t>
            </a:r>
            <a:endParaRPr/>
          </a:p>
        </p:txBody>
      </p:sp>
      <p:grpSp>
        <p:nvGrpSpPr>
          <p:cNvPr id="266" name="Google Shape;266;p25"/>
          <p:cNvGrpSpPr/>
          <p:nvPr/>
        </p:nvGrpSpPr>
        <p:grpSpPr>
          <a:xfrm rot="10800000">
            <a:off x="2903095" y="1421888"/>
            <a:ext cx="7051189" cy="5107486"/>
            <a:chOff x="7189833" y="2022667"/>
            <a:chExt cx="1251159" cy="1192597"/>
          </a:xfrm>
        </p:grpSpPr>
        <p:sp>
          <p:nvSpPr>
            <p:cNvPr id="267" name="Google Shape;267;p25"/>
            <p:cNvSpPr/>
            <p:nvPr/>
          </p:nvSpPr>
          <p:spPr>
            <a:xfrm>
              <a:off x="7474366" y="2461318"/>
              <a:ext cx="682343" cy="220186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7602697" y="2022667"/>
              <a:ext cx="426517" cy="402424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7189833" y="2972969"/>
              <a:ext cx="1251159" cy="242295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7340931" y="2717730"/>
              <a:ext cx="950049" cy="219012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p25"/>
          <p:cNvSpPr txBox="1"/>
          <p:nvPr/>
        </p:nvSpPr>
        <p:spPr>
          <a:xfrm>
            <a:off x="719946" y="3741670"/>
            <a:ext cx="1956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rgbClr val="24242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Jupiter is the biggest planet of them all</a:t>
            </a:r>
            <a:endParaRPr sz="14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719956" y="2322513"/>
            <a:ext cx="1956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rgbClr val="24242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Venus is the second planet from the Sun</a:t>
            </a:r>
            <a:endParaRPr sz="1400" b="0" i="0" u="none" strike="noStrike" cap="none">
              <a:solidFill>
                <a:srgbClr val="24242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6468056" y="4027250"/>
            <a:ext cx="1956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rgbClr val="24242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Mercury is the closest planet to the Sun</a:t>
            </a:r>
            <a:endParaRPr sz="14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6468056" y="2290404"/>
            <a:ext cx="1956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rgbClr val="24242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Saturn is composed of hydrogen and helium</a:t>
            </a:r>
            <a:endParaRPr sz="14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5" name="Google Shape;275;p25"/>
          <p:cNvSpPr txBox="1">
            <a:spLocks noGrp="1"/>
          </p:cNvSpPr>
          <p:nvPr>
            <p:ph type="title" idx="4294967295"/>
          </p:nvPr>
        </p:nvSpPr>
        <p:spPr>
          <a:xfrm>
            <a:off x="719963" y="1884600"/>
            <a:ext cx="195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2000" b="1">
                <a:solidFill>
                  <a:schemeClr val="dk1"/>
                </a:solidFill>
              </a:rPr>
              <a:t>Awareness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264" name="Google Shape;264;p25"/>
          <p:cNvSpPr txBox="1">
            <a:spLocks noGrp="1"/>
          </p:cNvSpPr>
          <p:nvPr>
            <p:ph type="title" idx="4294967295"/>
          </p:nvPr>
        </p:nvSpPr>
        <p:spPr>
          <a:xfrm>
            <a:off x="719953" y="3300170"/>
            <a:ext cx="195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2000" b="1">
                <a:solidFill>
                  <a:schemeClr val="dk1"/>
                </a:solidFill>
              </a:rPr>
              <a:t>Decision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276" name="Google Shape;276;p25"/>
          <p:cNvSpPr txBox="1">
            <a:spLocks noGrp="1"/>
          </p:cNvSpPr>
          <p:nvPr>
            <p:ph type="title" idx="4294967295"/>
          </p:nvPr>
        </p:nvSpPr>
        <p:spPr>
          <a:xfrm>
            <a:off x="6468056" y="1865554"/>
            <a:ext cx="195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2000" b="1">
                <a:solidFill>
                  <a:schemeClr val="dk1"/>
                </a:solidFill>
              </a:rPr>
              <a:t>Interest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277" name="Google Shape;277;p25"/>
          <p:cNvSpPr txBox="1">
            <a:spLocks noGrp="1"/>
          </p:cNvSpPr>
          <p:nvPr>
            <p:ph type="title" idx="4294967295"/>
          </p:nvPr>
        </p:nvSpPr>
        <p:spPr>
          <a:xfrm>
            <a:off x="6468056" y="3588638"/>
            <a:ext cx="195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2000" b="1">
                <a:solidFill>
                  <a:schemeClr val="dk1"/>
                </a:solidFill>
              </a:rPr>
              <a:t>Purchase</a:t>
            </a:r>
            <a:endParaRPr sz="2000" b="1">
              <a:solidFill>
                <a:schemeClr val="dk1"/>
              </a:solidFill>
            </a:endParaRPr>
          </a:p>
        </p:txBody>
      </p:sp>
      <p:cxnSp>
        <p:nvCxnSpPr>
          <p:cNvPr id="278" name="Google Shape;278;p25"/>
          <p:cNvCxnSpPr>
            <a:stCxn id="275" idx="3"/>
          </p:cNvCxnSpPr>
          <p:nvPr/>
        </p:nvCxnSpPr>
        <p:spPr>
          <a:xfrm rot="10800000" flipH="1">
            <a:off x="2675963" y="1801950"/>
            <a:ext cx="457200" cy="3465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9" name="Google Shape;279;p25"/>
          <p:cNvCxnSpPr>
            <a:endCxn id="277" idx="1"/>
          </p:cNvCxnSpPr>
          <p:nvPr/>
        </p:nvCxnSpPr>
        <p:spPr>
          <a:xfrm rot="10800000" flipH="1">
            <a:off x="4810556" y="3852488"/>
            <a:ext cx="1657500" cy="1623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" name="Google Shape;280;p25"/>
          <p:cNvCxnSpPr>
            <a:endCxn id="276" idx="1"/>
          </p:cNvCxnSpPr>
          <p:nvPr/>
        </p:nvCxnSpPr>
        <p:spPr>
          <a:xfrm rot="10800000" flipH="1">
            <a:off x="5625956" y="2129404"/>
            <a:ext cx="842100" cy="3795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1" name="Google Shape;281;p25" descr="Screenshot 2024-02-18 at 22 39 58"/>
          <p:cNvSpPr/>
          <p:nvPr/>
        </p:nvSpPr>
        <p:spPr>
          <a:xfrm>
            <a:off x="3832289" y="2419349"/>
            <a:ext cx="1231201" cy="123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5" descr="Screenshot 2024-02-18 at 22 39 58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20040"/>
            <a:ext cx="9726930" cy="6446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xfrm>
            <a:off x="2391640" y="1373700"/>
            <a:ext cx="5917970" cy="23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chemeClr val="dk1"/>
                </a:solidFill>
              </a:rPr>
              <a:t>Tools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7" descr="A screenshot of a login scree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786" y="488712"/>
            <a:ext cx="1313350" cy="268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5960" y="892515"/>
            <a:ext cx="3787632" cy="1079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7" descr="Firebase expands to become a unified app platform - Google for Developer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61276" y="2994660"/>
            <a:ext cx="3937000" cy="207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p27"/>
          <p:cNvCxnSpPr/>
          <p:nvPr/>
        </p:nvCxnSpPr>
        <p:spPr>
          <a:xfrm>
            <a:off x="1803400" y="1325880"/>
            <a:ext cx="1452880" cy="0"/>
          </a:xfrm>
          <a:prstGeom prst="straightConnector1">
            <a:avLst/>
          </a:prstGeom>
          <a:noFill/>
          <a:ln w="9525" cap="flat" cmpd="sng">
            <a:solidFill>
              <a:srgbClr val="702A5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7" name="Google Shape;297;p27"/>
          <p:cNvCxnSpPr/>
          <p:nvPr/>
        </p:nvCxnSpPr>
        <p:spPr>
          <a:xfrm>
            <a:off x="5684520" y="2345580"/>
            <a:ext cx="0" cy="1299210"/>
          </a:xfrm>
          <a:prstGeom prst="straightConnector1">
            <a:avLst/>
          </a:prstGeom>
          <a:noFill/>
          <a:ln w="9525" cap="flat" cmpd="sng">
            <a:solidFill>
              <a:srgbClr val="702A5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8" name="Google Shape;298;p27"/>
          <p:cNvCxnSpPr/>
          <p:nvPr/>
        </p:nvCxnSpPr>
        <p:spPr>
          <a:xfrm rot="10800000">
            <a:off x="5312656" y="2345580"/>
            <a:ext cx="0" cy="1299210"/>
          </a:xfrm>
          <a:prstGeom prst="straightConnector1">
            <a:avLst/>
          </a:prstGeom>
          <a:noFill/>
          <a:ln w="9525" cap="flat" cmpd="sng">
            <a:solidFill>
              <a:srgbClr val="702A5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9" name="Google Shape;299;p27"/>
          <p:cNvCxnSpPr/>
          <p:nvPr/>
        </p:nvCxnSpPr>
        <p:spPr>
          <a:xfrm rot="10800000">
            <a:off x="1803400" y="1626870"/>
            <a:ext cx="1432560" cy="0"/>
          </a:xfrm>
          <a:prstGeom prst="straightConnector1">
            <a:avLst/>
          </a:prstGeom>
          <a:noFill/>
          <a:ln w="9525" cap="flat" cmpd="sng">
            <a:solidFill>
              <a:srgbClr val="702A5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0" name="Google Shape;300;p27"/>
          <p:cNvSpPr txBox="1"/>
          <p:nvPr/>
        </p:nvSpPr>
        <p:spPr>
          <a:xfrm>
            <a:off x="4272770" y="4421996"/>
            <a:ext cx="35298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 Authentication + FireStore db + storage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7"/>
          <p:cNvSpPr txBox="1"/>
          <p:nvPr/>
        </p:nvSpPr>
        <p:spPr>
          <a:xfrm>
            <a:off x="4272770" y="1833086"/>
            <a:ext cx="457090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Framework for building cross-platform mobile applications.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7"/>
          <p:cNvSpPr txBox="1"/>
          <p:nvPr/>
        </p:nvSpPr>
        <p:spPr>
          <a:xfrm>
            <a:off x="516230" y="3245573"/>
            <a:ext cx="10899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hatsApp Video 2024-02-29 at 17.54.32.mov">
            <a:hlinkClick r:id="" action="ppaction://media"/>
            <a:extLst>
              <a:ext uri="{FF2B5EF4-FFF2-40B4-BE49-F238E27FC236}">
                <a16:creationId xmlns:a16="http://schemas.microsoft.com/office/drawing/2014/main" id="{32C47320-E455-4D9C-2EB4-74BD65A9B3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04381" y="0"/>
            <a:ext cx="2535237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9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"/>
          <p:cNvSpPr txBox="1">
            <a:spLocks noGrp="1"/>
          </p:cNvSpPr>
          <p:nvPr>
            <p:ph type="title"/>
          </p:nvPr>
        </p:nvSpPr>
        <p:spPr>
          <a:xfrm>
            <a:off x="1762990" y="1453710"/>
            <a:ext cx="5917970" cy="23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chemeClr val="dk1"/>
                </a:solidFill>
              </a:rPr>
              <a:t>Future Work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What to look for</a:t>
            </a:r>
            <a:endParaRPr/>
          </a:p>
        </p:txBody>
      </p:sp>
      <p:sp>
        <p:nvSpPr>
          <p:cNvPr id="318" name="Google Shape;318;p30"/>
          <p:cNvSpPr txBox="1">
            <a:spLocks noGrp="1"/>
          </p:cNvSpPr>
          <p:nvPr>
            <p:ph type="body" idx="1"/>
          </p:nvPr>
        </p:nvSpPr>
        <p:spPr>
          <a:xfrm>
            <a:off x="1691550" y="1646068"/>
            <a:ext cx="3764700" cy="28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UI Improvement and Optimization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Work and finish features and functionality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30" descr="A logo of a wine bottle and a glas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758" y="-43271"/>
            <a:ext cx="1311797" cy="110606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Our team</a:t>
            </a:r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title"/>
          </p:nvPr>
        </p:nvSpPr>
        <p:spPr>
          <a:xfrm>
            <a:off x="345294" y="3118376"/>
            <a:ext cx="207025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Daniel Schneiderman</a:t>
            </a:r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subTitle" idx="1"/>
          </p:nvPr>
        </p:nvSpPr>
        <p:spPr>
          <a:xfrm>
            <a:off x="318428" y="3549302"/>
            <a:ext cx="19119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314790197</a:t>
            </a:r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title" idx="2"/>
          </p:nvPr>
        </p:nvSpPr>
        <p:spPr>
          <a:xfrm>
            <a:off x="2532413" y="3160266"/>
            <a:ext cx="1911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Moshe Ofer</a:t>
            </a:r>
            <a:endParaRPr/>
          </a:p>
        </p:txBody>
      </p:sp>
      <p:sp>
        <p:nvSpPr>
          <p:cNvPr id="159" name="Google Shape;159;p14"/>
          <p:cNvSpPr txBox="1">
            <a:spLocks noGrp="1"/>
          </p:cNvSpPr>
          <p:nvPr>
            <p:ph type="subTitle" idx="3"/>
          </p:nvPr>
        </p:nvSpPr>
        <p:spPr>
          <a:xfrm>
            <a:off x="2473982" y="3537725"/>
            <a:ext cx="19119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1212121212121</a:t>
            </a:r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title" idx="4"/>
          </p:nvPr>
        </p:nvSpPr>
        <p:spPr>
          <a:xfrm>
            <a:off x="4758120" y="3243950"/>
            <a:ext cx="213397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Yehonatan Friedman 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subTitle" idx="5"/>
          </p:nvPr>
        </p:nvSpPr>
        <p:spPr>
          <a:xfrm>
            <a:off x="4936678" y="3537725"/>
            <a:ext cx="19119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207689647</a:t>
            </a:r>
            <a:endParaRPr/>
          </a:p>
        </p:txBody>
      </p:sp>
      <p:sp>
        <p:nvSpPr>
          <p:cNvPr id="162" name="Google Shape;162;p14"/>
          <p:cNvSpPr txBox="1"/>
          <p:nvPr/>
        </p:nvSpPr>
        <p:spPr>
          <a:xfrm>
            <a:off x="6992306" y="3243950"/>
            <a:ext cx="1911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Hagay Kronovich</a:t>
            </a:r>
            <a:endParaRPr sz="2000" b="1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3" name="Google Shape;163;p14"/>
          <p:cNvSpPr txBox="1"/>
          <p:nvPr/>
        </p:nvSpPr>
        <p:spPr>
          <a:xfrm>
            <a:off x="6992306" y="3549302"/>
            <a:ext cx="19119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None/>
            </a:pPr>
            <a:r>
              <a:rPr lang="en-US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318813367</a:t>
            </a:r>
            <a:endParaRPr sz="1400" b="0" i="0" u="none" strike="noStrike" cap="non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64" name="Google Shape;164;p14" descr="A person and person smiling for a pictur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8060" r="31049" b="50300"/>
          <a:stretch/>
        </p:blipFill>
        <p:spPr>
          <a:xfrm>
            <a:off x="6992306" y="1287919"/>
            <a:ext cx="1862369" cy="18188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5" name="Google Shape;165;p14"/>
          <p:cNvPicPr preferRelativeResize="0"/>
          <p:nvPr/>
        </p:nvPicPr>
        <p:blipFill rotWithShape="1">
          <a:blip r:embed="rId4">
            <a:alphaModFix/>
          </a:blip>
          <a:srcRect l="-5110" t="-1700" r="5110" b="33691"/>
          <a:stretch/>
        </p:blipFill>
        <p:spPr>
          <a:xfrm>
            <a:off x="4888033" y="1287177"/>
            <a:ext cx="1787700" cy="1823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6" name="Google Shape;166;p14"/>
          <p:cNvPicPr preferRelativeResize="0"/>
          <p:nvPr/>
        </p:nvPicPr>
        <p:blipFill rotWithShape="1">
          <a:blip r:embed="rId5">
            <a:alphaModFix/>
          </a:blip>
          <a:srcRect l="38870" t="6821" r="17167" b="50000"/>
          <a:stretch/>
        </p:blipFill>
        <p:spPr>
          <a:xfrm>
            <a:off x="2532413" y="1235858"/>
            <a:ext cx="1911900" cy="187487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7" name="Google Shape;167;p14"/>
          <p:cNvPicPr preferRelativeResize="0"/>
          <p:nvPr/>
        </p:nvPicPr>
        <p:blipFill rotWithShape="1">
          <a:blip r:embed="rId6">
            <a:alphaModFix/>
          </a:blip>
          <a:srcRect l="36346" t="21469" r="19537" b="60310"/>
          <a:stretch/>
        </p:blipFill>
        <p:spPr>
          <a:xfrm>
            <a:off x="431129" y="1203815"/>
            <a:ext cx="2042853" cy="187487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8" name="Google Shape;168;p14" descr="A logo of a wine bottle and a glass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25668" y="-83706"/>
            <a:ext cx="1311797" cy="110606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Contributions</a:t>
            </a:r>
            <a:endParaRPr/>
          </a:p>
        </p:txBody>
      </p:sp>
      <p:graphicFrame>
        <p:nvGraphicFramePr>
          <p:cNvPr id="174" name="Google Shape;174;p15"/>
          <p:cNvGraphicFramePr/>
          <p:nvPr/>
        </p:nvGraphicFramePr>
        <p:xfrm>
          <a:off x="713225" y="1837987"/>
          <a:ext cx="7183150" cy="2408380"/>
        </p:xfrm>
        <a:graphic>
          <a:graphicData uri="http://schemas.openxmlformats.org/drawingml/2006/table">
            <a:tbl>
              <a:tblPr>
                <a:noFill/>
                <a:tableStyleId>{A09BDDDA-BF81-4D36-8997-8DD97E9B8DD9}</a:tableStyleId>
              </a:tblPr>
              <a:tblGrid>
                <a:gridCol w="214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2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Yehonatan</a:t>
                      </a:r>
                      <a:endParaRPr sz="1100" b="1" u="none" strike="noStrike" cap="none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Business pages </a:t>
                      </a:r>
                      <a:endParaRPr sz="1100" u="none" strike="noStrike" cap="none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Hagay </a:t>
                      </a:r>
                      <a:endParaRPr sz="1100" b="1" u="none" strike="noStrike" cap="none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Customer pages</a:t>
                      </a:r>
                      <a:endParaRPr sz="1100" u="none" strike="noStrike" cap="none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Moshe</a:t>
                      </a:r>
                      <a:endParaRPr sz="1100" b="1" u="none" strike="noStrike" cap="none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Interface the app to Firebase, login page </a:t>
                      </a:r>
                      <a:endParaRPr sz="1100" u="none" strike="noStrike" cap="none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Daniel</a:t>
                      </a:r>
                      <a:endParaRPr sz="1100" b="1" u="none" strike="noStrike" cap="none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Guarding the border of Israel (:  </a:t>
                      </a:r>
                      <a:endParaRPr sz="800" u="none" strike="noStrike" cap="none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Plan the system and functionality, interface the app to firebase storage for images. 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5" name="Google Shape;175;p15"/>
          <p:cNvSpPr txBox="1"/>
          <p:nvPr/>
        </p:nvSpPr>
        <p:spPr>
          <a:xfrm>
            <a:off x="653498" y="1166368"/>
            <a:ext cx="77040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BarrelSnap wouldn’t be as it is, if not for the great team members and the contributions of each one. </a:t>
            </a:r>
            <a:endParaRPr/>
          </a:p>
        </p:txBody>
      </p:sp>
      <p:pic>
        <p:nvPicPr>
          <p:cNvPr id="176" name="Google Shape;176;p15" descr="A logo of a wine bottle and a glas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594" y="-61209"/>
            <a:ext cx="1311797" cy="110606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2277340" y="1373700"/>
            <a:ext cx="4977000" cy="23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About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"/>
          <p:cNvSpPr txBox="1">
            <a:spLocks noGrp="1"/>
          </p:cNvSpPr>
          <p:nvPr>
            <p:ph type="title"/>
          </p:nvPr>
        </p:nvSpPr>
        <p:spPr>
          <a:xfrm>
            <a:off x="3872441" y="766405"/>
            <a:ext cx="41148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br>
              <a:rPr lang="en-US"/>
            </a:br>
            <a:r>
              <a:rPr lang="en-US"/>
              <a:t> </a:t>
            </a:r>
            <a:endParaRPr/>
          </a:p>
        </p:txBody>
      </p:sp>
      <p:sp>
        <p:nvSpPr>
          <p:cNvPr id="187" name="Google Shape;187;p17"/>
          <p:cNvSpPr txBox="1">
            <a:spLocks noGrp="1"/>
          </p:cNvSpPr>
          <p:nvPr>
            <p:ph type="subTitle" idx="1"/>
          </p:nvPr>
        </p:nvSpPr>
        <p:spPr>
          <a:xfrm>
            <a:off x="3872441" y="1262021"/>
            <a:ext cx="3797086" cy="2635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BarrelSnap is a revolutionary mobile application designed to empower wineries and connect them directly with wine lovers who crave unique vintages. We offer a one-stop solution for wineries to seamlessly manage their barrels, from tracking inventory and monitoring aging to scheduling tasks and connecting with potential buyers. For consumers, BarrelSnap opens doors to a curated selection of exceptional wines crafted by passionate winemakers who utilize our barrel management tools</a:t>
            </a:r>
            <a:endParaRPr/>
          </a:p>
        </p:txBody>
      </p:sp>
      <p:grpSp>
        <p:nvGrpSpPr>
          <p:cNvPr id="188" name="Google Shape;188;p17"/>
          <p:cNvGrpSpPr/>
          <p:nvPr/>
        </p:nvGrpSpPr>
        <p:grpSpPr>
          <a:xfrm rot="-5400000">
            <a:off x="2057721" y="2418462"/>
            <a:ext cx="2549455" cy="236575"/>
            <a:chOff x="7599725" y="1403925"/>
            <a:chExt cx="2549455" cy="236575"/>
          </a:xfrm>
        </p:grpSpPr>
        <p:cxnSp>
          <p:nvCxnSpPr>
            <p:cNvPr id="189" name="Google Shape;189;p17"/>
            <p:cNvCxnSpPr/>
            <p:nvPr/>
          </p:nvCxnSpPr>
          <p:spPr>
            <a:xfrm>
              <a:off x="8257980" y="1403925"/>
              <a:ext cx="18912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0" name="Google Shape;190;p17"/>
            <p:cNvCxnSpPr/>
            <p:nvPr/>
          </p:nvCxnSpPr>
          <p:spPr>
            <a:xfrm>
              <a:off x="7605450" y="1640500"/>
              <a:ext cx="25101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1" name="Google Shape;191;p17"/>
            <p:cNvCxnSpPr/>
            <p:nvPr/>
          </p:nvCxnSpPr>
          <p:spPr>
            <a:xfrm>
              <a:off x="7599725" y="1403925"/>
              <a:ext cx="5418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pic>
        <p:nvPicPr>
          <p:cNvPr id="192" name="Google Shape;192;p17" descr="A logo of a wine bottle and a glas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577" y="1628174"/>
            <a:ext cx="2624009" cy="152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Why BarrelSnap</a:t>
            </a:r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body" idx="1"/>
          </p:nvPr>
        </p:nvSpPr>
        <p:spPr>
          <a:xfrm>
            <a:off x="713225" y="1633211"/>
            <a:ext cx="3764700" cy="28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For Wineries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Save time and resources 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Reach new costomers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solidFill>
                <a:schemeClr val="hlink"/>
              </a:solidFill>
              <a:uFill>
                <a:noFill/>
              </a:uFill>
              <a:hlinkClick r:id="rId3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Build brand loyalty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solidFill>
                <a:schemeClr val="hlink"/>
              </a:solidFill>
              <a:uFill>
                <a:noFill/>
              </a:uFill>
              <a:hlinkClick r:id="rId3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2"/>
                </a:solidFill>
              </a:rPr>
              <a:t>Streamline operations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99" name="Google Shape;199;p18"/>
          <p:cNvSpPr txBox="1">
            <a:spLocks noGrp="1"/>
          </p:cNvSpPr>
          <p:nvPr>
            <p:ph type="body" idx="2"/>
          </p:nvPr>
        </p:nvSpPr>
        <p:spPr>
          <a:xfrm>
            <a:off x="4666075" y="1633211"/>
            <a:ext cx="3764700" cy="28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For Consumers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Discover exceptional wines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Support</a:t>
            </a:r>
            <a:r>
              <a:rPr lang="en-US" sz="280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independent producers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solidFill>
                <a:schemeClr val="hlink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Find your perfect bottle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Connect with the makers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Convenient ordering</a:t>
            </a:r>
            <a:endParaRPr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0" name="Google Shape;200;p18" descr="A logo of a wine bottle and a glas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2758" y="-43271"/>
            <a:ext cx="1311797" cy="110606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 txBox="1">
            <a:spLocks noGrp="1"/>
          </p:cNvSpPr>
          <p:nvPr>
            <p:ph type="title"/>
          </p:nvPr>
        </p:nvSpPr>
        <p:spPr>
          <a:xfrm>
            <a:off x="2871700" y="1294250"/>
            <a:ext cx="4977000" cy="23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Features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/>
          <p:nvPr/>
        </p:nvSpPr>
        <p:spPr>
          <a:xfrm rot="5400000">
            <a:off x="4931311" y="15151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0"/>
          <p:cNvSpPr/>
          <p:nvPr/>
        </p:nvSpPr>
        <p:spPr>
          <a:xfrm rot="5400000">
            <a:off x="1092711" y="15151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0"/>
          <p:cNvSpPr txBox="1">
            <a:spLocks noGrp="1"/>
          </p:cNvSpPr>
          <p:nvPr>
            <p:ph type="title"/>
          </p:nvPr>
        </p:nvSpPr>
        <p:spPr>
          <a:xfrm>
            <a:off x="1938286" y="1329528"/>
            <a:ext cx="3117187" cy="894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Barrel Managemen</a:t>
            </a:r>
            <a:r>
              <a:rPr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 (to do) </a:t>
            </a:r>
            <a:br>
              <a:rPr lang="en-US" b="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1"/>
          </p:nvPr>
        </p:nvSpPr>
        <p:spPr>
          <a:xfrm>
            <a:off x="1691640" y="1778856"/>
            <a:ext cx="2880360" cy="211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b="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Track inventory, monitor aging conditions, and schedule tasks all in one place.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b="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Receive timely alerts for key activities like topping and racking.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b="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Generate reports to gain insights into your barrel data.</a:t>
            </a: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Features for wineries</a:t>
            </a:r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title" idx="19"/>
          </p:nvPr>
        </p:nvSpPr>
        <p:spPr>
          <a:xfrm rot="1302">
            <a:off x="1110710" y="1632452"/>
            <a:ext cx="7920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title" idx="18"/>
          </p:nvPr>
        </p:nvSpPr>
        <p:spPr>
          <a:xfrm rot="2603">
            <a:off x="4949110" y="1632602"/>
            <a:ext cx="7923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02</a:t>
            </a:r>
            <a:endParaRPr/>
          </a:p>
        </p:txBody>
      </p:sp>
      <p:pic>
        <p:nvPicPr>
          <p:cNvPr id="217" name="Google Shape;217;p20" descr="A logo of a wine bottle and a glas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026" y="0"/>
            <a:ext cx="1311797" cy="1106068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8" name="Google Shape;218;p20"/>
          <p:cNvSpPr txBox="1"/>
          <p:nvPr/>
        </p:nvSpPr>
        <p:spPr>
          <a:xfrm>
            <a:off x="5892344" y="1781864"/>
            <a:ext cx="2934133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"/>
              <a:buNone/>
            </a:pPr>
            <a:r>
              <a:rPr lang="en-US" sz="2000" b="1" i="0" u="none" strike="noStrike" cap="non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Business Dashboard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"/>
              <a:buNone/>
            </a:pPr>
            <a:br>
              <a:rPr lang="en-US" sz="2000" b="0" i="0" u="none" strike="noStrike" cap="non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0"/>
          <p:cNvSpPr txBox="1"/>
          <p:nvPr/>
        </p:nvSpPr>
        <p:spPr>
          <a:xfrm>
            <a:off x="5726871" y="1778856"/>
            <a:ext cx="2880360" cy="199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Manage your wine inventory, track sales, and update your profile information.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Add new wines, update listings, and remove items as needed.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View and manage incoming orders from clients.</a:t>
            </a:r>
            <a:endParaRPr/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None/>
            </a:pPr>
            <a:endParaRPr sz="1400" b="0" i="0" u="none" strike="noStrike" cap="none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/>
          <p:nvPr/>
        </p:nvSpPr>
        <p:spPr>
          <a:xfrm rot="5400000">
            <a:off x="1092711" y="1515152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1938286" y="1199547"/>
            <a:ext cx="3117187" cy="894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Direct-to-Consumer Sales  (to do) </a:t>
            </a:r>
            <a:br>
              <a:rPr lang="en-US" b="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1"/>
          <p:cNvSpPr txBox="1">
            <a:spLocks noGrp="1"/>
          </p:cNvSpPr>
          <p:nvPr>
            <p:ph type="subTitle" idx="1"/>
          </p:nvPr>
        </p:nvSpPr>
        <p:spPr>
          <a:xfrm>
            <a:off x="1805939" y="1826912"/>
            <a:ext cx="3117187" cy="211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b="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Showcase your wines and tell your story to a wider audience.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b="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Interact with potential buyers in real-time and answer their questions.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b="0" i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Process orders efficiently and communicate updates directly with clients.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/>
            </a:b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1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Features for wineries</a:t>
            </a:r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19"/>
          </p:nvPr>
        </p:nvSpPr>
        <p:spPr>
          <a:xfrm rot="1302">
            <a:off x="1110710" y="1632452"/>
            <a:ext cx="7920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03</a:t>
            </a:r>
            <a:endParaRPr/>
          </a:p>
        </p:txBody>
      </p:sp>
      <p:pic>
        <p:nvPicPr>
          <p:cNvPr id="229" name="Google Shape;229;p21" descr="A logo of a wine bottle and a glas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026" y="0"/>
            <a:ext cx="1311797" cy="110606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nery MK Plan to Celebrate National Pinot Noir Day by Slidesgo">
  <a:themeElements>
    <a:clrScheme name="Simple Light">
      <a:dk1>
        <a:srgbClr val="722E5F"/>
      </a:dk1>
      <a:lt1>
        <a:srgbClr val="BC4DA2"/>
      </a:lt1>
      <a:dk2>
        <a:srgbClr val="383838"/>
      </a:dk2>
      <a:lt2>
        <a:srgbClr val="5B5B5B"/>
      </a:lt2>
      <a:accent1>
        <a:srgbClr val="F4F4F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532</Words>
  <Application>Microsoft Macintosh PowerPoint</Application>
  <PresentationFormat>On-screen Show (16:9)</PresentationFormat>
  <Paragraphs>104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Roboto Condensed Light</vt:lpstr>
      <vt:lpstr>Arial</vt:lpstr>
      <vt:lpstr>Roboto Condensed</vt:lpstr>
      <vt:lpstr>Merriweather</vt:lpstr>
      <vt:lpstr>Winery MK Plan to Celebrate National Pinot Noir Day by Slidesgo</vt:lpstr>
      <vt:lpstr>PowerPoint Presentation</vt:lpstr>
      <vt:lpstr>Our team</vt:lpstr>
      <vt:lpstr>Contributions</vt:lpstr>
      <vt:lpstr>About</vt:lpstr>
      <vt:lpstr>  </vt:lpstr>
      <vt:lpstr>Why BarrelSnap</vt:lpstr>
      <vt:lpstr>Features</vt:lpstr>
      <vt:lpstr>Barrel Management (to do)  </vt:lpstr>
      <vt:lpstr>Direct-to-Consumer Sales  (to do)  </vt:lpstr>
      <vt:lpstr>Wine Discovery  </vt:lpstr>
      <vt:lpstr>Connect with Wineries (to do )    </vt:lpstr>
      <vt:lpstr>Diagrams</vt:lpstr>
      <vt:lpstr>Diagrams</vt:lpstr>
      <vt:lpstr>Tools </vt:lpstr>
      <vt:lpstr>PowerPoint Presentation</vt:lpstr>
      <vt:lpstr>PowerPoint Presentation</vt:lpstr>
      <vt:lpstr>Future Work</vt:lpstr>
      <vt:lpstr>What to look for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Daniel Schneiderman</cp:lastModifiedBy>
  <cp:revision>2</cp:revision>
  <dcterms:modified xsi:type="dcterms:W3CDTF">2024-02-29T16:36:37Z</dcterms:modified>
</cp:coreProperties>
</file>